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86"/>
  </p:normalViewPr>
  <p:slideViewPr>
    <p:cSldViewPr snapToGrid="0" snapToObjects="1">
      <p:cViewPr varScale="1">
        <p:scale>
          <a:sx n="105" d="100"/>
          <a:sy n="105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C983D-791E-4F89-909D-31867E29839A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972AF-0821-4B05-AA36-07190952D25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822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972AF-0821-4B05-AA36-07190952D25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699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982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689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72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7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09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40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313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862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03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99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648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59886-B32C-4C4C-8627-75BF26328B5E}" type="datetimeFigureOut">
              <a:rPr lang="it-IT" smtClean="0"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EF355-C9EC-5445-AE6C-548C758AE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33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ttangolo 97">
            <a:extLst>
              <a:ext uri="{FF2B5EF4-FFF2-40B4-BE49-F238E27FC236}">
                <a16:creationId xmlns:a16="http://schemas.microsoft.com/office/drawing/2014/main" id="{7A60DC67-8AD5-B681-62CF-F5B70091B60C}"/>
              </a:ext>
            </a:extLst>
          </p:cNvPr>
          <p:cNvSpPr/>
          <p:nvPr/>
        </p:nvSpPr>
        <p:spPr>
          <a:xfrm>
            <a:off x="4582984" y="3077840"/>
            <a:ext cx="1368000" cy="50945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dirty="0">
                <a:solidFill>
                  <a:prstClr val="black"/>
                </a:solidFill>
              </a:rPr>
              <a:t>Dott.ssa Cinzia Fiorentini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A71374E-55F7-44D5-8300-47A43A41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66761" y="4648152"/>
            <a:ext cx="1397448" cy="517204"/>
            <a:chOff x="7985314" y="4650849"/>
            <a:chExt cx="1397448" cy="517204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4F99BE8E-1AC9-4D08-9546-F0B4EBD0FC52}"/>
                </a:ext>
              </a:extLst>
            </p:cNvPr>
            <p:cNvSpPr/>
            <p:nvPr/>
          </p:nvSpPr>
          <p:spPr>
            <a:xfrm>
              <a:off x="7996029" y="4650849"/>
              <a:ext cx="1368000" cy="479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Clarissa Vitalini</a:t>
              </a: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6F6D2B6F-F2EC-46FE-ADD0-3D0EED1169A8}"/>
                </a:ext>
              </a:extLst>
            </p:cNvPr>
            <p:cNvSpPr/>
            <p:nvPr/>
          </p:nvSpPr>
          <p:spPr>
            <a:xfrm>
              <a:off x="7985314" y="5040321"/>
              <a:ext cx="1397448" cy="12773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Sala/Bar</a:t>
              </a:r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54DA3D9-59D0-4F4F-983C-A76D2B3CC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7429" y="3090121"/>
            <a:ext cx="1389332" cy="544407"/>
            <a:chOff x="1077429" y="3090121"/>
            <a:chExt cx="1389332" cy="544407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0029A321-0399-4DB3-824C-DA4E14750813}"/>
                </a:ext>
              </a:extLst>
            </p:cNvPr>
            <p:cNvSpPr/>
            <p:nvPr/>
          </p:nvSpPr>
          <p:spPr>
            <a:xfrm>
              <a:off x="1077429" y="3090121"/>
              <a:ext cx="1368000" cy="50945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prstClr val="black"/>
                  </a:solidFill>
                </a:rPr>
                <a:t>Dott. Mauro Bassi </a:t>
              </a:r>
              <a:r>
                <a:rPr lang="it-IT" sz="1200" dirty="0" err="1">
                  <a:solidFill>
                    <a:prstClr val="black"/>
                  </a:solidFill>
                </a:rPr>
                <a:t>Giumel</a:t>
              </a:r>
              <a:endParaRPr lang="it-IT" sz="1200" dirty="0">
                <a:solidFill>
                  <a:prstClr val="black"/>
                </a:solidFill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7DE93077-A072-4F71-B4E5-B6914C0904BB}"/>
                </a:ext>
              </a:extLst>
            </p:cNvPr>
            <p:cNvSpPr/>
            <p:nvPr/>
          </p:nvSpPr>
          <p:spPr>
            <a:xfrm>
              <a:off x="1098761" y="3526528"/>
              <a:ext cx="1368000" cy="108000"/>
            </a:xfrm>
            <a:prstGeom prst="rect">
              <a:avLst/>
            </a:prstGeom>
            <a:solidFill>
              <a:srgbClr val="90EEEE"/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ysClr val="windowText" lastClr="000000"/>
                  </a:solidFill>
                </a:rPr>
                <a:t>BU Reparti Comuni</a:t>
              </a:r>
              <a:endParaRPr lang="it-IT" sz="12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07C53C7C-9C75-4E6E-9500-2316F030F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06972" y="4051495"/>
            <a:ext cx="1363524" cy="520306"/>
            <a:chOff x="1106972" y="4051495"/>
            <a:chExt cx="1368000" cy="520306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C528EB85-15F8-42A3-98E3-2D8D1CD414EE}"/>
                </a:ext>
              </a:extLst>
            </p:cNvPr>
            <p:cNvSpPr/>
            <p:nvPr/>
          </p:nvSpPr>
          <p:spPr>
            <a:xfrm>
              <a:off x="1106972" y="4051495"/>
              <a:ext cx="1368000" cy="479160"/>
            </a:xfrm>
            <a:prstGeom prst="rect">
              <a:avLst/>
            </a:prstGeom>
            <a:solidFill>
              <a:srgbClr val="90EEEE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Dott.ssa Fabiana Salvadori</a:t>
              </a:r>
            </a:p>
          </p:txBody>
        </p:sp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28C6A703-BEF9-4430-ACCD-990190E45411}"/>
                </a:ext>
              </a:extLst>
            </p:cNvPr>
            <p:cNvSpPr/>
            <p:nvPr/>
          </p:nvSpPr>
          <p:spPr>
            <a:xfrm>
              <a:off x="1113201" y="4441653"/>
              <a:ext cx="1357295" cy="13014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Uffici amministrativi</a:t>
              </a: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6B70B1D5-F5F8-429D-818A-E1CFA491E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46690" y="3090121"/>
            <a:ext cx="1377272" cy="544407"/>
            <a:chOff x="2810778" y="3090121"/>
            <a:chExt cx="1377272" cy="544407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090121"/>
              <a:ext cx="1368000" cy="50945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prstClr val="black"/>
                  </a:solidFill>
                </a:rPr>
                <a:t>Dott.ssa Martina </a:t>
              </a:r>
              <a:r>
                <a:rPr lang="it-IT" sz="1200" dirty="0" err="1">
                  <a:solidFill>
                    <a:prstClr val="black"/>
                  </a:solidFill>
                </a:rPr>
                <a:t>Pedranzini</a:t>
              </a:r>
              <a:endParaRPr lang="it-IT" sz="1200" dirty="0">
                <a:solidFill>
                  <a:prstClr val="black"/>
                </a:solidFill>
              </a:endParaRPr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0050" y="3526528"/>
              <a:ext cx="1368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ysClr val="windowText" lastClr="000000"/>
                  </a:solidFill>
                </a:rPr>
                <a:t>BU Benessere</a:t>
              </a:r>
            </a:p>
          </p:txBody>
        </p: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91583C73-E927-4193-8569-B83152B72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10790" y="4051493"/>
            <a:ext cx="1369272" cy="515289"/>
            <a:chOff x="2810778" y="4051495"/>
            <a:chExt cx="1368000" cy="538199"/>
          </a:xfrm>
          <a:solidFill>
            <a:srgbClr val="FFC000"/>
          </a:solidFill>
          <a:effectLst/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F2350EF6-B24B-41AA-B3DC-F43A3BC6578A}"/>
                </a:ext>
              </a:extLst>
            </p:cNvPr>
            <p:cNvSpPr/>
            <p:nvPr/>
          </p:nvSpPr>
          <p:spPr>
            <a:xfrm>
              <a:off x="2810778" y="4051495"/>
              <a:ext cx="1368000" cy="479160"/>
            </a:xfrm>
            <a:prstGeom prst="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Dott.ssa Martina Pedranzini</a:t>
              </a:r>
            </a:p>
          </p:txBody>
        </p:sp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CCCB8C39-02E6-4BD6-9530-CEB60AE131E0}"/>
                </a:ext>
              </a:extLst>
            </p:cNvPr>
            <p:cNvSpPr/>
            <p:nvPr/>
          </p:nvSpPr>
          <p:spPr>
            <a:xfrm>
              <a:off x="2813091" y="4438718"/>
              <a:ext cx="1356034" cy="1509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rthographicFron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Assistenti Bagnanti</a:t>
              </a:r>
            </a:p>
          </p:txBody>
        </p:sp>
      </p:grpSp>
      <p:sp>
        <p:nvSpPr>
          <p:cNvPr id="26" name="Rettangolo 25">
            <a:extLst>
              <a:ext uri="{FF2B5EF4-FFF2-40B4-BE49-F238E27FC236}">
                <a16:creationId xmlns:a16="http://schemas.microsoft.com/office/drawing/2014/main" id="{59BC051C-564D-4692-A9F7-7318F9F117E2}"/>
              </a:ext>
            </a:extLst>
          </p:cNvPr>
          <p:cNvSpPr/>
          <p:nvPr/>
        </p:nvSpPr>
        <p:spPr>
          <a:xfrm>
            <a:off x="4582984" y="3520588"/>
            <a:ext cx="1368000" cy="10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glow rad="254000">
              <a:schemeClr val="accent1">
                <a:satMod val="175000"/>
                <a:alpha val="10000"/>
              </a:schemeClr>
            </a:glow>
          </a:effectLst>
          <a:scene3d>
            <a:camera prst="obliqueTopLeft"/>
            <a:lightRig rig="brightRoom" dir="t"/>
          </a:scene3d>
          <a:sp3d extrusionH="889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5715" rIns="7200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ysClr val="windowText" lastClr="000000"/>
                </a:solidFill>
              </a:rPr>
              <a:t>BU Salute e Cure</a:t>
            </a: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A7FDD8A7-CFFE-444B-B060-3135DC79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4126" y="4051495"/>
            <a:ext cx="1368001" cy="534706"/>
            <a:chOff x="4544126" y="4051495"/>
            <a:chExt cx="1368001" cy="534706"/>
          </a:xfrm>
        </p:grpSpPr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ysClr val="windowText" lastClr="000000"/>
                  </a:solidFill>
                </a:rPr>
                <a:t>Giulia Romani</a:t>
              </a:r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44126" y="4441653"/>
              <a:ext cx="1368000" cy="14454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Cure Termali</a:t>
              </a: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86A6D505-4CAD-4827-A8B4-1F7AC0D80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77476" y="3090121"/>
            <a:ext cx="1389615" cy="544407"/>
            <a:chOff x="6277476" y="3090121"/>
            <a:chExt cx="1389615" cy="544407"/>
          </a:xfrm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7680BFC0-C377-43B7-B23F-4331CD268525}"/>
                </a:ext>
              </a:extLst>
            </p:cNvPr>
            <p:cNvSpPr/>
            <p:nvPr/>
          </p:nvSpPr>
          <p:spPr>
            <a:xfrm>
              <a:off x="6277476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Amedeo Gurini</a:t>
              </a: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69AD1D87-4B90-4FEC-8865-92DD51544D7D}"/>
                </a:ext>
              </a:extLst>
            </p:cNvPr>
            <p:cNvSpPr/>
            <p:nvPr/>
          </p:nvSpPr>
          <p:spPr>
            <a:xfrm>
              <a:off x="6299091" y="3526528"/>
              <a:ext cx="1368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glow rad="254000">
                <a:schemeClr val="accent6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ysClr val="windowText" lastClr="000000"/>
                  </a:solidFill>
                </a:rPr>
                <a:t>BU Ristorazione</a:t>
              </a:r>
            </a:p>
          </p:txBody>
        </p:sp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04579025-F527-4A55-A6B5-338B383A1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95916" y="4035979"/>
            <a:ext cx="1386440" cy="533114"/>
            <a:chOff x="6277476" y="4051495"/>
            <a:chExt cx="1386440" cy="498158"/>
          </a:xfrm>
        </p:grpSpPr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C272C496-4A46-4123-A5F8-40592F71F89A}"/>
                </a:ext>
              </a:extLst>
            </p:cNvPr>
            <p:cNvSpPr/>
            <p:nvPr/>
          </p:nvSpPr>
          <p:spPr>
            <a:xfrm>
              <a:off x="6277476" y="4051495"/>
              <a:ext cx="1368000" cy="479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900" dirty="0">
                <a:solidFill>
                  <a:schemeClr val="tx1"/>
                </a:solidFill>
              </a:endParaRP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C0583B2E-1A07-48B4-8107-B43A7385C451}"/>
                </a:ext>
              </a:extLst>
            </p:cNvPr>
            <p:cNvSpPr/>
            <p:nvPr/>
          </p:nvSpPr>
          <p:spPr>
            <a:xfrm>
              <a:off x="6295916" y="4441653"/>
              <a:ext cx="1368000" cy="108000"/>
            </a:xfrm>
            <a:prstGeom prst="rect">
              <a:avLst/>
            </a:prstGeom>
            <a:solidFill>
              <a:srgbClr val="FFFF00"/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E4B64F0C-D8B5-4B34-A22A-D85D0F7D2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10825" y="3090121"/>
            <a:ext cx="1386544" cy="544407"/>
            <a:chOff x="8010825" y="3090121"/>
            <a:chExt cx="1386544" cy="544407"/>
          </a:xfrm>
        </p:grpSpPr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FDBD7287-E572-4289-A072-B39B574151C1}"/>
                </a:ext>
              </a:extLst>
            </p:cNvPr>
            <p:cNvSpPr/>
            <p:nvPr/>
          </p:nvSpPr>
          <p:spPr>
            <a:xfrm>
              <a:off x="8010825" y="3090121"/>
              <a:ext cx="1368000" cy="50945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>
              <a:solidFill>
                <a:schemeClr val="bg1">
                  <a:lumMod val="85000"/>
                </a:schemeClr>
              </a:solidFill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Roberta Viviani</a:t>
              </a:r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B90170B1-F933-4621-B15D-52CA42553300}"/>
                </a:ext>
              </a:extLst>
            </p:cNvPr>
            <p:cNvSpPr/>
            <p:nvPr/>
          </p:nvSpPr>
          <p:spPr>
            <a:xfrm>
              <a:off x="8029369" y="3526528"/>
              <a:ext cx="1368000" cy="108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glow rad="254000">
                <a:schemeClr val="accent6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ysClr val="windowText" lastClr="000000"/>
                  </a:solidFill>
                </a:rPr>
                <a:t>BU Estetica</a:t>
              </a:r>
              <a:endParaRPr lang="it-IT" sz="12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95741A74-6DB1-40BD-9452-1999AAD48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90512" y="4012514"/>
            <a:ext cx="1368000" cy="547388"/>
            <a:chOff x="7996029" y="3990366"/>
            <a:chExt cx="1368000" cy="547388"/>
          </a:xfrm>
        </p:grpSpPr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FF9EF12D-D119-41E7-90F8-A9AB35D26DCB}"/>
                </a:ext>
              </a:extLst>
            </p:cNvPr>
            <p:cNvSpPr/>
            <p:nvPr/>
          </p:nvSpPr>
          <p:spPr>
            <a:xfrm>
              <a:off x="7996029" y="3990366"/>
              <a:ext cx="1368000" cy="54028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Pamela Bertolina</a:t>
              </a:r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5581420-027B-4CC3-91B9-A4B8D2A8A4AA}"/>
                </a:ext>
              </a:extLst>
            </p:cNvPr>
            <p:cNvSpPr/>
            <p:nvPr/>
          </p:nvSpPr>
          <p:spPr>
            <a:xfrm>
              <a:off x="7996029" y="4365814"/>
              <a:ext cx="1356884" cy="17194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Estetica</a:t>
              </a: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484B9E92-D14A-4F75-88C6-459716737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22723" y="3503063"/>
            <a:ext cx="1387558" cy="544407"/>
            <a:chOff x="9744174" y="3090121"/>
            <a:chExt cx="1387558" cy="544407"/>
          </a:xfrm>
        </p:grpSpPr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AD59A8A5-B7C2-4281-BC49-3B1FBAB6F7EA}"/>
                </a:ext>
              </a:extLst>
            </p:cNvPr>
            <p:cNvSpPr/>
            <p:nvPr/>
          </p:nvSpPr>
          <p:spPr>
            <a:xfrm>
              <a:off x="9744174" y="3090121"/>
              <a:ext cx="1368000" cy="50945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>
              <a:solidFill>
                <a:schemeClr val="bg1">
                  <a:lumMod val="85000"/>
                </a:schemeClr>
              </a:solidFill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dirty="0">
                  <a:solidFill>
                    <a:schemeClr val="tx1"/>
                  </a:solidFill>
                </a:rPr>
                <a:t>Stefania Compagnoni</a:t>
              </a:r>
              <a:endParaRPr lang="it-IT" sz="1200" kern="1200" dirty="0">
                <a:solidFill>
                  <a:schemeClr val="tx1"/>
                </a:solidFill>
              </a:endParaRPr>
            </a:p>
          </p:txBody>
        </p:sp>
        <p:sp>
          <p:nvSpPr>
            <p:cNvPr id="44" name="Rettangolo 43">
              <a:extLst>
                <a:ext uri="{FF2B5EF4-FFF2-40B4-BE49-F238E27FC236}">
                  <a16:creationId xmlns:a16="http://schemas.microsoft.com/office/drawing/2014/main" id="{706FC325-8328-441D-A7A0-0325372DC7CD}"/>
                </a:ext>
              </a:extLst>
            </p:cNvPr>
            <p:cNvSpPr/>
            <p:nvPr/>
          </p:nvSpPr>
          <p:spPr>
            <a:xfrm>
              <a:off x="9763732" y="3526528"/>
              <a:ext cx="1368000" cy="10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glow rad="254000">
                <a:schemeClr val="accent3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ysClr val="windowText" lastClr="000000"/>
                  </a:solidFill>
                </a:rPr>
                <a:t>BU Negozio</a:t>
              </a:r>
              <a:endParaRPr lang="it-IT" sz="12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279F32E5-94F0-43DF-8EB6-84CFB7684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64440" y="2102125"/>
            <a:ext cx="1368000" cy="511431"/>
            <a:chOff x="3733479" y="2003075"/>
            <a:chExt cx="1368000" cy="511431"/>
          </a:xfrm>
        </p:grpSpPr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8D3BF366-C6D6-4588-8DC7-E9D4BF741B5D}"/>
                </a:ext>
              </a:extLst>
            </p:cNvPr>
            <p:cNvSpPr/>
            <p:nvPr/>
          </p:nvSpPr>
          <p:spPr>
            <a:xfrm>
              <a:off x="3733479" y="2003075"/>
              <a:ext cx="1368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 Giacomo </a:t>
              </a:r>
              <a:r>
                <a:rPr lang="it-IT" sz="1200" dirty="0" err="1">
                  <a:solidFill>
                    <a:schemeClr val="tx1"/>
                  </a:solidFill>
                </a:rPr>
                <a:t>Barazzetti</a:t>
              </a: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F95AFA1E-C54C-4434-8CB7-B301294DBE98}"/>
                </a:ext>
              </a:extLst>
            </p:cNvPr>
            <p:cNvSpPr/>
            <p:nvPr/>
          </p:nvSpPr>
          <p:spPr>
            <a:xfrm>
              <a:off x="3733479" y="2406506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chemeClr val="bg1"/>
                  </a:solidFill>
                </a:rPr>
                <a:t>Direttore Sanitario </a:t>
              </a:r>
              <a:endParaRPr lang="it-IT" sz="1200" b="1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8" name="Connettore diritto 2" descr="elemento decorativo">
            <a:extLst>
              <a:ext uri="{FF2B5EF4-FFF2-40B4-BE49-F238E27FC236}">
                <a16:creationId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6359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82" descr="elemento decorativo">
            <a:extLst>
              <a:ext uri="{FF2B5EF4-FFF2-40B4-BE49-F238E27FC236}">
                <a16:creationId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49653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83" descr="elemento decorativo">
            <a:extLst>
              <a:ext uri="{FF2B5EF4-FFF2-40B4-BE49-F238E27FC236}">
                <a16:creationId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84" descr="elemento decorativo">
            <a:extLst>
              <a:ext uri="{FF2B5EF4-FFF2-40B4-BE49-F238E27FC236}">
                <a16:creationId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85" descr="elemento decorativo">
            <a:extLst>
              <a:ext uri="{FF2B5EF4-FFF2-40B4-BE49-F238E27FC236}">
                <a16:creationId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69535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e 53" descr="elemento decorativo">
            <a:extLst>
              <a:ext uri="{FF2B5EF4-FFF2-40B4-BE49-F238E27FC236}">
                <a16:creationId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06391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55" name="Ovale 54" descr="elemento decorativo">
            <a:extLst>
              <a:ext uri="{FF2B5EF4-FFF2-40B4-BE49-F238E27FC236}">
                <a16:creationId xmlns:a16="http://schemas.microsoft.com/office/drawing/2014/main" id="{BC24AD9F-130E-4ECB-9C70-2B3233EBF4A4}"/>
              </a:ext>
            </a:extLst>
          </p:cNvPr>
          <p:cNvSpPr/>
          <p:nvPr/>
        </p:nvSpPr>
        <p:spPr>
          <a:xfrm>
            <a:off x="1037108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F63E54AC-1CB7-43BF-B0A4-82DE6FEB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cxnSp>
        <p:nvCxnSpPr>
          <p:cNvPr id="57" name="Connettore: Gomito 6" descr="elemento decorativo">
            <a:extLst>
              <a:ext uri="{FF2B5EF4-FFF2-40B4-BE49-F238E27FC236}">
                <a16:creationId xmlns:a16="http://schemas.microsoft.com/office/drawing/2014/main" id="{1C54223A-2F2C-4434-A30B-92D8CEE93CF0}"/>
              </a:ext>
            </a:extLst>
          </p:cNvPr>
          <p:cNvCxnSpPr>
            <a:cxnSpLocks/>
            <a:endCxn id="9" idx="0"/>
          </p:cNvCxnSpPr>
          <p:nvPr/>
        </p:nvCxnSpPr>
        <p:spPr>
          <a:xfrm rot="5400000">
            <a:off x="3258236" y="141224"/>
            <a:ext cx="1343129" cy="4332403"/>
          </a:xfrm>
          <a:prstGeom prst="bentConnector3">
            <a:avLst>
              <a:gd name="adj1" fmla="val 88295"/>
            </a:avLst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: Gomito 6" descr="elemento decorativo">
            <a:extLst>
              <a:ext uri="{FF2B5EF4-FFF2-40B4-BE49-F238E27FC236}">
                <a16:creationId xmlns:a16="http://schemas.microsoft.com/office/drawing/2014/main" id="{185DC171-E6CD-4880-8EF4-7E0DB7F6C2B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78665" y="953196"/>
            <a:ext cx="1199697" cy="256502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96" descr="elemento decorativo">
            <a:extLst>
              <a:ext uri="{FF2B5EF4-FFF2-40B4-BE49-F238E27FC236}">
                <a16:creationId xmlns:a16="http://schemas.microsoft.com/office/drawing/2014/main" id="{B5956150-D730-4D39-8E56-5123DA7B1791}"/>
              </a:ext>
            </a:extLst>
          </p:cNvPr>
          <p:cNvCxnSpPr>
            <a:cxnSpLocks/>
          </p:cNvCxnSpPr>
          <p:nvPr/>
        </p:nvCxnSpPr>
        <p:spPr>
          <a:xfrm>
            <a:off x="3530861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diritto 97" descr="elemento decorativo">
            <a:extLst>
              <a:ext uri="{FF2B5EF4-FFF2-40B4-BE49-F238E27FC236}">
                <a16:creationId xmlns:a16="http://schemas.microsoft.com/office/drawing/2014/main" id="{98000C8A-C564-4106-9005-252681A7FDFB}"/>
              </a:ext>
            </a:extLst>
          </p:cNvPr>
          <p:cNvCxnSpPr>
            <a:cxnSpLocks/>
          </p:cNvCxnSpPr>
          <p:nvPr/>
        </p:nvCxnSpPr>
        <p:spPr>
          <a:xfrm>
            <a:off x="5240917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diritto 98" descr="elemento decorativo">
            <a:extLst>
              <a:ext uri="{FF2B5EF4-FFF2-40B4-BE49-F238E27FC236}">
                <a16:creationId xmlns:a16="http://schemas.microsoft.com/office/drawing/2014/main" id="{DFAFA2FD-B58C-4CB3-83BF-D7037A44C5EA}"/>
              </a:ext>
            </a:extLst>
          </p:cNvPr>
          <p:cNvCxnSpPr>
            <a:cxnSpLocks/>
          </p:cNvCxnSpPr>
          <p:nvPr/>
        </p:nvCxnSpPr>
        <p:spPr>
          <a:xfrm>
            <a:off x="6950973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diritto 99" descr="elemento decorativo">
            <a:extLst>
              <a:ext uri="{FF2B5EF4-FFF2-40B4-BE49-F238E27FC236}">
                <a16:creationId xmlns:a16="http://schemas.microsoft.com/office/drawing/2014/main" id="{92CA40FF-E75F-4233-A382-4E9DE1FACF8D}"/>
              </a:ext>
            </a:extLst>
          </p:cNvPr>
          <p:cNvCxnSpPr>
            <a:cxnSpLocks/>
          </p:cNvCxnSpPr>
          <p:nvPr/>
        </p:nvCxnSpPr>
        <p:spPr>
          <a:xfrm>
            <a:off x="8661029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diritto 103" descr="elemento decorativo">
            <a:extLst>
              <a:ext uri="{FF2B5EF4-FFF2-40B4-BE49-F238E27FC236}">
                <a16:creationId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101479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63"/>
          <p:cNvCxnSpPr/>
          <p:nvPr/>
        </p:nvCxnSpPr>
        <p:spPr>
          <a:xfrm>
            <a:off x="2607770" y="1286541"/>
            <a:ext cx="135786" cy="764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diritto 99" descr="elemento decorativo">
            <a:extLst>
              <a:ext uri="{FF2B5EF4-FFF2-40B4-BE49-F238E27FC236}">
                <a16:creationId xmlns:a16="http://schemas.microsoft.com/office/drawing/2014/main" id="{92CA40FF-E75F-4233-A382-4E9DE1FACF8D}"/>
              </a:ext>
            </a:extLst>
          </p:cNvPr>
          <p:cNvCxnSpPr>
            <a:cxnSpLocks/>
          </p:cNvCxnSpPr>
          <p:nvPr/>
        </p:nvCxnSpPr>
        <p:spPr>
          <a:xfrm flipH="1" flipV="1">
            <a:off x="8699433" y="3816479"/>
            <a:ext cx="1203732" cy="2268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A7FDD8A7-CFFE-444B-B060-3135DC79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50793" y="4628467"/>
            <a:ext cx="1374124" cy="553177"/>
            <a:chOff x="4548160" y="4029799"/>
            <a:chExt cx="1374124" cy="553177"/>
          </a:xfrm>
        </p:grpSpPr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54284" y="4029799"/>
              <a:ext cx="1368000" cy="479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ysClr val="windowText" lastClr="000000"/>
                  </a:solidFill>
                </a:rPr>
                <a:t>Dott.ssa Sara Peloni</a:t>
              </a:r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48160" y="4451286"/>
              <a:ext cx="1374124" cy="13169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Fisioterapia</a:t>
              </a:r>
            </a:p>
          </p:txBody>
        </p:sp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07C53C7C-9C75-4E6E-9500-2316F030F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7428" y="5177942"/>
            <a:ext cx="1397543" cy="498157"/>
            <a:chOff x="1072333" y="4051495"/>
            <a:chExt cx="1377507" cy="498157"/>
          </a:xfrm>
        </p:grpSpPr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C528EB85-15F8-42A3-98E3-2D8D1CD414EE}"/>
                </a:ext>
              </a:extLst>
            </p:cNvPr>
            <p:cNvSpPr/>
            <p:nvPr/>
          </p:nvSpPr>
          <p:spPr>
            <a:xfrm>
              <a:off x="1077429" y="4051495"/>
              <a:ext cx="1368000" cy="479160"/>
            </a:xfrm>
            <a:prstGeom prst="rect">
              <a:avLst/>
            </a:prstGeom>
            <a:solidFill>
              <a:srgbClr val="90EEEE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Marta Zen</a:t>
              </a:r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28C6A703-BEF9-4430-ACCD-990190E45411}"/>
                </a:ext>
              </a:extLst>
            </p:cNvPr>
            <p:cNvSpPr/>
            <p:nvPr/>
          </p:nvSpPr>
          <p:spPr>
            <a:xfrm>
              <a:off x="1072333" y="4414431"/>
              <a:ext cx="1377507" cy="13522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Pulizie </a:t>
              </a:r>
            </a:p>
          </p:txBody>
        </p:sp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68400" y="1192849"/>
            <a:ext cx="2160000" cy="511431"/>
            <a:chOff x="5016000" y="1040449"/>
            <a:chExt cx="2160000" cy="511431"/>
          </a:xfrm>
        </p:grpSpPr>
        <p:sp>
          <p:nvSpPr>
            <p:cNvPr id="79" name="Rettangolo 78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Dott.ssa Naide Falcione</a:t>
              </a:r>
            </a:p>
          </p:txBody>
        </p:sp>
        <p:sp>
          <p:nvSpPr>
            <p:cNvPr id="80" name="Rettangolo 79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kern="1200" dirty="0">
                  <a:solidFill>
                    <a:schemeClr val="tx1"/>
                  </a:solidFill>
                  <a:ea typeface="+mn-ea"/>
                  <a:cs typeface="+mn-cs"/>
                </a:rPr>
                <a:t>Presidente e Direttore Generale</a:t>
              </a:r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40844" y="1189595"/>
            <a:ext cx="2160000" cy="512705"/>
            <a:chOff x="4858356" y="1048165"/>
            <a:chExt cx="2160000" cy="512705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4858356" y="1048165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Dott.ssa Michela Andreola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4858356" y="1452870"/>
              <a:ext cx="21600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chemeClr val="tx1"/>
                  </a:solidFill>
                </a:rPr>
                <a:t>Consigliere </a:t>
              </a:r>
              <a:endParaRPr lang="it-IT" sz="1200" b="1" kern="1200" dirty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95956" y="1191858"/>
            <a:ext cx="2160000" cy="511431"/>
            <a:chOff x="5016000" y="1040449"/>
            <a:chExt cx="2160000" cy="511431"/>
          </a:xfrm>
          <a:solidFill>
            <a:srgbClr val="FFFF00"/>
          </a:solidFill>
        </p:grpSpPr>
        <p:sp>
          <p:nvSpPr>
            <p:cNvPr id="85" name="Rettangolo 84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Dott. Cherubino </a:t>
              </a:r>
              <a:r>
                <a:rPr lang="it-IT" sz="1200" dirty="0" err="1">
                  <a:solidFill>
                    <a:schemeClr val="tx1"/>
                  </a:solidFill>
                </a:rPr>
                <a:t>Carnazzola</a:t>
              </a: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86" name="Rettangolo 85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chemeClr val="tx1"/>
                  </a:solidFill>
                </a:rPr>
                <a:t>Consigliere</a:t>
              </a:r>
              <a:endParaRPr lang="it-IT" sz="1200" b="1" kern="1200" dirty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0170" y="1184215"/>
            <a:ext cx="2160000" cy="511431"/>
            <a:chOff x="5016000" y="1040449"/>
            <a:chExt cx="2160000" cy="511431"/>
          </a:xfrm>
        </p:grpSpPr>
        <p:sp>
          <p:nvSpPr>
            <p:cNvPr id="88" name="Rettangolo 87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Arch. Enrico Bellotti</a:t>
              </a:r>
            </a:p>
          </p:txBody>
        </p:sp>
        <p:sp>
          <p:nvSpPr>
            <p:cNvPr id="89" name="Rettangolo 88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chemeClr val="tx1"/>
                  </a:solidFill>
                </a:rPr>
                <a:t>Consigliere</a:t>
              </a:r>
              <a:endParaRPr lang="it-IT" sz="1200" b="1" kern="1200" dirty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</p:grpSp>
      <p:cxnSp>
        <p:nvCxnSpPr>
          <p:cNvPr id="90" name="Connettore 1 89"/>
          <p:cNvCxnSpPr/>
          <p:nvPr/>
        </p:nvCxnSpPr>
        <p:spPr>
          <a:xfrm>
            <a:off x="2760170" y="1438941"/>
            <a:ext cx="135786" cy="764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uppo 90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6080" y="1181476"/>
            <a:ext cx="2160000" cy="511431"/>
            <a:chOff x="5016000" y="1040449"/>
            <a:chExt cx="2160000" cy="511431"/>
          </a:xfrm>
        </p:grpSpPr>
        <p:sp>
          <p:nvSpPr>
            <p:cNvPr id="92" name="Rettangolo 91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Ing. Matteo </a:t>
              </a:r>
              <a:r>
                <a:rPr lang="it-IT" sz="1200" dirty="0" err="1">
                  <a:solidFill>
                    <a:schemeClr val="tx1"/>
                  </a:solidFill>
                </a:rPr>
                <a:t>Sambrizzi</a:t>
              </a: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Rettangolo 92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200" b="1" dirty="0">
                  <a:solidFill>
                    <a:schemeClr val="tx1"/>
                  </a:solidFill>
                </a:rPr>
                <a:t>Consigliere</a:t>
              </a:r>
              <a:r>
                <a:rPr lang="it-IT" sz="1200" dirty="0">
                  <a:solidFill>
                    <a:schemeClr val="bg1"/>
                  </a:solidFill>
                </a:rPr>
                <a:t> </a:t>
              </a:r>
              <a:endParaRPr lang="it-IT" sz="12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07C53C7C-9C75-4E6E-9500-2316F030F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9888" y="5742841"/>
            <a:ext cx="1386873" cy="592658"/>
            <a:chOff x="1096380" y="4051495"/>
            <a:chExt cx="1351065" cy="457752"/>
          </a:xfrm>
        </p:grpSpPr>
        <p:sp>
          <p:nvSpPr>
            <p:cNvPr id="95" name="Rettangolo 94">
              <a:extLst>
                <a:ext uri="{FF2B5EF4-FFF2-40B4-BE49-F238E27FC236}">
                  <a16:creationId xmlns:a16="http://schemas.microsoft.com/office/drawing/2014/main" id="{C528EB85-15F8-42A3-98E3-2D8D1CD414EE}"/>
                </a:ext>
              </a:extLst>
            </p:cNvPr>
            <p:cNvSpPr/>
            <p:nvPr/>
          </p:nvSpPr>
          <p:spPr>
            <a:xfrm>
              <a:off x="1096380" y="4051495"/>
              <a:ext cx="1349050" cy="3901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900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96" name="Rettangolo 95">
              <a:extLst>
                <a:ext uri="{FF2B5EF4-FFF2-40B4-BE49-F238E27FC236}">
                  <a16:creationId xmlns:a16="http://schemas.microsoft.com/office/drawing/2014/main" id="{28C6A703-BEF9-4430-ACCD-990190E45411}"/>
                </a:ext>
              </a:extLst>
            </p:cNvPr>
            <p:cNvSpPr/>
            <p:nvPr/>
          </p:nvSpPr>
          <p:spPr>
            <a:xfrm>
              <a:off x="1096380" y="4374057"/>
              <a:ext cx="1351065" cy="13519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Manutenzione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1F328E25-474E-3C04-4792-96E963612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4658" y="5223910"/>
            <a:ext cx="1406326" cy="582897"/>
            <a:chOff x="1096380" y="4011720"/>
            <a:chExt cx="1368000" cy="582897"/>
          </a:xfrm>
          <a:solidFill>
            <a:schemeClr val="accent6"/>
          </a:solidFill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C6D197B8-D6B4-240E-6F5C-77A64187CBEB}"/>
                </a:ext>
              </a:extLst>
            </p:cNvPr>
            <p:cNvSpPr/>
            <p:nvPr/>
          </p:nvSpPr>
          <p:spPr>
            <a:xfrm>
              <a:off x="1105856" y="4011720"/>
              <a:ext cx="1349049" cy="47916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dirty="0">
                  <a:solidFill>
                    <a:schemeClr val="tx1"/>
                  </a:solidFill>
                </a:rPr>
                <a:t>Marilena Canclini  </a:t>
              </a: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46F5993C-5C11-3600-2A7F-90208DC25C30}"/>
                </a:ext>
              </a:extLst>
            </p:cNvPr>
            <p:cNvSpPr/>
            <p:nvPr/>
          </p:nvSpPr>
          <p:spPr>
            <a:xfrm>
              <a:off x="1096380" y="4441653"/>
              <a:ext cx="1368000" cy="15296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b="1" dirty="0">
                  <a:solidFill>
                    <a:schemeClr val="bg1"/>
                  </a:solidFill>
                </a:rPr>
                <a:t>Reception</a:t>
              </a:r>
            </a:p>
          </p:txBody>
        </p:sp>
      </p:grpSp>
      <p:sp>
        <p:nvSpPr>
          <p:cNvPr id="53" name="Rettangolo 52">
            <a:extLst>
              <a:ext uri="{FF2B5EF4-FFF2-40B4-BE49-F238E27FC236}">
                <a16:creationId xmlns:a16="http://schemas.microsoft.com/office/drawing/2014/main" id="{3445A70D-CB52-4A67-2AD6-BFA579FFBEE8}"/>
              </a:ext>
            </a:extLst>
          </p:cNvPr>
          <p:cNvSpPr/>
          <p:nvPr/>
        </p:nvSpPr>
        <p:spPr>
          <a:xfrm>
            <a:off x="1098761" y="4605219"/>
            <a:ext cx="1371735" cy="479160"/>
          </a:xfrm>
          <a:prstGeom prst="rect">
            <a:avLst/>
          </a:prstGeom>
          <a:solidFill>
            <a:srgbClr val="90EEEE"/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dirty="0">
                <a:solidFill>
                  <a:schemeClr val="tx1"/>
                </a:solidFill>
              </a:rPr>
              <a:t>Cati Rodigari </a:t>
            </a:r>
          </a:p>
        </p:txBody>
      </p:sp>
      <p:sp>
        <p:nvSpPr>
          <p:cNvPr id="75" name="Rettangolo 74">
            <a:extLst>
              <a:ext uri="{FF2B5EF4-FFF2-40B4-BE49-F238E27FC236}">
                <a16:creationId xmlns:a16="http://schemas.microsoft.com/office/drawing/2014/main" id="{8FEDB87B-000A-18DB-3C0F-D9251D29F9AD}"/>
              </a:ext>
            </a:extLst>
          </p:cNvPr>
          <p:cNvSpPr/>
          <p:nvPr/>
        </p:nvSpPr>
        <p:spPr>
          <a:xfrm>
            <a:off x="1086227" y="4961959"/>
            <a:ext cx="1393067" cy="1336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</a:rPr>
              <a:t>Reception </a:t>
            </a:r>
          </a:p>
        </p:txBody>
      </p:sp>
      <p:sp>
        <p:nvSpPr>
          <p:cNvPr id="76" name="Rettangolo 75">
            <a:extLst>
              <a:ext uri="{FF2B5EF4-FFF2-40B4-BE49-F238E27FC236}">
                <a16:creationId xmlns:a16="http://schemas.microsoft.com/office/drawing/2014/main" id="{9805F923-EB2F-EA82-83FE-0E5FBD0438FF}"/>
              </a:ext>
            </a:extLst>
          </p:cNvPr>
          <p:cNvSpPr/>
          <p:nvPr/>
        </p:nvSpPr>
        <p:spPr>
          <a:xfrm>
            <a:off x="8005484" y="4633034"/>
            <a:ext cx="1341912" cy="47916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dirty="0">
                <a:solidFill>
                  <a:schemeClr val="tx1"/>
                </a:solidFill>
              </a:rPr>
              <a:t>Katia Compagnoni </a:t>
            </a:r>
          </a:p>
        </p:txBody>
      </p:sp>
      <p:sp>
        <p:nvSpPr>
          <p:cNvPr id="77" name="Rettangolo 76">
            <a:extLst>
              <a:ext uri="{FF2B5EF4-FFF2-40B4-BE49-F238E27FC236}">
                <a16:creationId xmlns:a16="http://schemas.microsoft.com/office/drawing/2014/main" id="{502FA232-8134-65D3-AF02-44DF10D2163F}"/>
              </a:ext>
            </a:extLst>
          </p:cNvPr>
          <p:cNvSpPr/>
          <p:nvPr/>
        </p:nvSpPr>
        <p:spPr>
          <a:xfrm>
            <a:off x="7990513" y="5015016"/>
            <a:ext cx="1356884" cy="1703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</a:rPr>
              <a:t>Reception</a:t>
            </a:r>
          </a:p>
        </p:txBody>
      </p:sp>
      <p:sp>
        <p:nvSpPr>
          <p:cNvPr id="100" name="Rettangolo 99">
            <a:extLst>
              <a:ext uri="{FF2B5EF4-FFF2-40B4-BE49-F238E27FC236}">
                <a16:creationId xmlns:a16="http://schemas.microsoft.com/office/drawing/2014/main" id="{3E60C3EE-CA70-04D1-2FB7-F2EC61364DB0}"/>
              </a:ext>
            </a:extLst>
          </p:cNvPr>
          <p:cNvSpPr/>
          <p:nvPr/>
        </p:nvSpPr>
        <p:spPr>
          <a:xfrm>
            <a:off x="6299091" y="2100145"/>
            <a:ext cx="1368000" cy="509451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dirty="0">
                <a:solidFill>
                  <a:schemeClr val="tx1"/>
                </a:solidFill>
              </a:rPr>
              <a:t>Alessandro Paoletti </a:t>
            </a:r>
          </a:p>
        </p:txBody>
      </p:sp>
      <p:sp>
        <p:nvSpPr>
          <p:cNvPr id="101" name="Rettangolo 100">
            <a:extLst>
              <a:ext uri="{FF2B5EF4-FFF2-40B4-BE49-F238E27FC236}">
                <a16:creationId xmlns:a16="http://schemas.microsoft.com/office/drawing/2014/main" id="{B22C3AFA-BD77-35D3-56AC-738A886C2625}"/>
              </a:ext>
            </a:extLst>
          </p:cNvPr>
          <p:cNvSpPr/>
          <p:nvPr/>
        </p:nvSpPr>
        <p:spPr>
          <a:xfrm>
            <a:off x="6295916" y="2521267"/>
            <a:ext cx="1368000" cy="10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 cap="rnd" cmpd="sng" algn="ctr">
            <a:noFill/>
            <a:prstDash val="solid"/>
          </a:ln>
          <a:effectLst/>
          <a:scene3d>
            <a:camera prst="obliqueTopLeft"/>
            <a:lightRig rig="brightRoom" dir="t"/>
          </a:scene3d>
          <a:sp3d extrusionH="8890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marL="0" lvl="0" indent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t-IT" sz="1200" b="1" kern="1200" dirty="0">
                <a:solidFill>
                  <a:schemeClr val="bg1"/>
                </a:solidFill>
              </a:rPr>
              <a:t>RSA</a:t>
            </a:r>
          </a:p>
        </p:txBody>
      </p:sp>
      <p:cxnSp>
        <p:nvCxnSpPr>
          <p:cNvPr id="102" name="Connettore diritto 96" descr="elemento decorativo">
            <a:extLst>
              <a:ext uri="{FF2B5EF4-FFF2-40B4-BE49-F238E27FC236}">
                <a16:creationId xmlns:a16="http://schemas.microsoft.com/office/drawing/2014/main" id="{F112167C-C248-C9EE-F144-EE59B208CE2D}"/>
              </a:ext>
            </a:extLst>
          </p:cNvPr>
          <p:cNvCxnSpPr>
            <a:cxnSpLocks/>
          </p:cNvCxnSpPr>
          <p:nvPr/>
        </p:nvCxnSpPr>
        <p:spPr>
          <a:xfrm flipH="1">
            <a:off x="6097771" y="2253496"/>
            <a:ext cx="150629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ttangolo 103">
            <a:extLst>
              <a:ext uri="{FF2B5EF4-FFF2-40B4-BE49-F238E27FC236}">
                <a16:creationId xmlns:a16="http://schemas.microsoft.com/office/drawing/2014/main" id="{8649F270-9492-0A23-12FC-D404FE9F5E8D}"/>
              </a:ext>
            </a:extLst>
          </p:cNvPr>
          <p:cNvSpPr/>
          <p:nvPr/>
        </p:nvSpPr>
        <p:spPr>
          <a:xfrm>
            <a:off x="6299091" y="4417041"/>
            <a:ext cx="1383265" cy="161653"/>
          </a:xfrm>
          <a:prstGeom prst="rect">
            <a:avLst/>
          </a:prstGeom>
          <a:solidFill>
            <a:schemeClr val="bg2">
              <a:lumMod val="25000"/>
            </a:schemeClr>
          </a:solidFill>
          <a:ln w="19050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</a:rPr>
              <a:t>Cucina</a:t>
            </a:r>
          </a:p>
        </p:txBody>
      </p:sp>
      <p:sp>
        <p:nvSpPr>
          <p:cNvPr id="107" name="Rettangolo 106">
            <a:extLst>
              <a:ext uri="{FF2B5EF4-FFF2-40B4-BE49-F238E27FC236}">
                <a16:creationId xmlns:a16="http://schemas.microsoft.com/office/drawing/2014/main" id="{B5001894-E997-E80D-C0C7-4F03D8774A3A}"/>
              </a:ext>
            </a:extLst>
          </p:cNvPr>
          <p:cNvSpPr/>
          <p:nvPr/>
        </p:nvSpPr>
        <p:spPr>
          <a:xfrm>
            <a:off x="2816096" y="4612465"/>
            <a:ext cx="1363966" cy="444891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dirty="0">
                <a:solidFill>
                  <a:schemeClr val="tx1"/>
                </a:solidFill>
              </a:rPr>
              <a:t>Katia Compagnoni </a:t>
            </a:r>
          </a:p>
        </p:txBody>
      </p:sp>
      <p:sp>
        <p:nvSpPr>
          <p:cNvPr id="108" name="Rettangolo 107">
            <a:extLst>
              <a:ext uri="{FF2B5EF4-FFF2-40B4-BE49-F238E27FC236}">
                <a16:creationId xmlns:a16="http://schemas.microsoft.com/office/drawing/2014/main" id="{B56F7495-A7AC-B2FB-6699-75DFA57DDEBA}"/>
              </a:ext>
            </a:extLst>
          </p:cNvPr>
          <p:cNvSpPr/>
          <p:nvPr/>
        </p:nvSpPr>
        <p:spPr>
          <a:xfrm>
            <a:off x="2805381" y="5015015"/>
            <a:ext cx="1363966" cy="1445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</a:rPr>
              <a:t>Booking spot/corsi</a:t>
            </a:r>
          </a:p>
        </p:txBody>
      </p:sp>
    </p:spTree>
    <p:extLst>
      <p:ext uri="{BB962C8B-B14F-4D97-AF65-F5344CB8AC3E}">
        <p14:creationId xmlns:p14="http://schemas.microsoft.com/office/powerpoint/2010/main" val="7367505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128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Informazione:  organizzazione aziendale</dc:title>
  <dc:creator>Utente di Microsoft Office</dc:creator>
  <cp:lastModifiedBy>consiglio</cp:lastModifiedBy>
  <cp:revision>21</cp:revision>
  <dcterms:created xsi:type="dcterms:W3CDTF">2022-04-26T14:50:05Z</dcterms:created>
  <dcterms:modified xsi:type="dcterms:W3CDTF">2026-06-27T17:19:08Z</dcterms:modified>
</cp:coreProperties>
</file>